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370" r:id="rId4"/>
    <p:sldId id="375" r:id="rId5"/>
    <p:sldId id="278" r:id="rId6"/>
    <p:sldId id="259" r:id="rId7"/>
    <p:sldId id="371" r:id="rId8"/>
    <p:sldId id="373" r:id="rId9"/>
    <p:sldId id="262" r:id="rId10"/>
    <p:sldId id="272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y N. Critchfield" initials="CNC" lastIdx="1" clrIdx="0">
    <p:extLst>
      <p:ext uri="{19B8F6BF-5375-455C-9EA6-DF929625EA0E}">
        <p15:presenceInfo xmlns:p15="http://schemas.microsoft.com/office/powerpoint/2012/main" userId="S-1-5-21-1695766584-1281578998-1538882281-755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EF150-6C23-42CD-9067-B0612E8B50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FDECD-891F-4011-9079-80A8FCB2A5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5E043-1EBF-4329-BAD2-F7C9FF5C379E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020A5-F20B-4746-A49D-3F5AFD5343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2B449-0CD8-47FA-9489-60C596692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50AC-615E-4330-A1B6-3E2A32940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14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2F59F-B614-4120-9B4C-82269709885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BF5D9-00BE-4360-9162-CA20F1DA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90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45E295-B11F-4F84-AD3F-FEFBD555F656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CF23E-4C86-4B8C-8E4D-8861AA9BAE3C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C6F7D25-B544-47C7-AC78-C389C3268586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8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2635" y="6310311"/>
            <a:ext cx="2057400" cy="365125"/>
          </a:xfrm>
        </p:spPr>
        <p:txBody>
          <a:bodyPr/>
          <a:lstStyle/>
          <a:p>
            <a:fld id="{C486412F-2A8F-4811-B0F2-5068191566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D7996C-B77D-450A-A59B-7E7C769325FD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E5000D-527D-4AB2-8CB0-4A99A6EA03B9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0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531F66-C452-41A1-BE6F-E67D642B7A55}" type="datetime1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8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4F8825-B148-4F4D-9D2C-88BBD09F2105}" type="datetime1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4F8BC-D784-4881-820C-7EC8942A5B62}" type="datetime1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D4012D-A84D-4A46-B3FA-336681454240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2556AD-F1B8-4EBC-A45C-13F1BF96EAD7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8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103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412F-2A8F-4811-B0F2-5068191566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6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2035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meritushealth.com/about/diversity-and-health-equit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5850-27EF-4F9D-A8B3-7906B6D16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46233"/>
            <a:ext cx="9144000" cy="7239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</a:rPr>
              <a:t>Meritus Health FY23 Health Equity Report</a:t>
            </a:r>
            <a:b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Myriad Pro" panose="020B0503030403020204" pitchFamily="34" charset="0"/>
              </a:rPr>
              <a:t>March 2024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7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IOM Aim -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B9271-9FBF-4004-A0E2-0C6A0991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6" y="1182359"/>
            <a:ext cx="8057073" cy="5033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Newborns exclusively breastfed</a:t>
            </a:r>
          </a:p>
          <a:p>
            <a:pPr marL="0" indent="0">
              <a:buNone/>
            </a:pPr>
            <a:r>
              <a:rPr lang="en-US" sz="2000" dirty="0">
                <a:cs typeface="Franklin Gothic Book"/>
              </a:rPr>
              <a:t>Analyzing </a:t>
            </a:r>
            <a:r>
              <a:rPr lang="en-US" sz="2000" spc="-5" dirty="0">
                <a:cs typeface="Franklin Gothic Book"/>
              </a:rPr>
              <a:t>number </a:t>
            </a:r>
            <a:r>
              <a:rPr lang="en-US" sz="2000" dirty="0">
                <a:cs typeface="Franklin Gothic Book"/>
              </a:rPr>
              <a:t>of </a:t>
            </a:r>
            <a:r>
              <a:rPr lang="en-US" sz="2000" spc="-5" dirty="0">
                <a:cs typeface="Franklin Gothic Book"/>
              </a:rPr>
              <a:t>newborns </a:t>
            </a:r>
            <a:r>
              <a:rPr lang="en-US" sz="2000" dirty="0">
                <a:cs typeface="Franklin Gothic Book"/>
              </a:rPr>
              <a:t>that </a:t>
            </a:r>
            <a:r>
              <a:rPr lang="en-US" sz="2000" spc="-5" dirty="0">
                <a:cs typeface="Franklin Gothic Book"/>
              </a:rPr>
              <a:t>were </a:t>
            </a:r>
            <a:r>
              <a:rPr lang="en-US" sz="2000" spc="-10" dirty="0">
                <a:cs typeface="Franklin Gothic Book"/>
              </a:rPr>
              <a:t>exclusively fed </a:t>
            </a:r>
            <a:r>
              <a:rPr lang="en-US" sz="2000" spc="-5" dirty="0">
                <a:cs typeface="Franklin Gothic Book"/>
              </a:rPr>
              <a:t>breast milk before </a:t>
            </a:r>
            <a:r>
              <a:rPr lang="en-US" sz="2000" spc="-10" dirty="0">
                <a:cs typeface="Franklin Gothic Book"/>
              </a:rPr>
              <a:t>leaving </a:t>
            </a:r>
            <a:r>
              <a:rPr lang="en-US" sz="2000" dirty="0">
                <a:cs typeface="Franklin Gothic Book"/>
              </a:rPr>
              <a:t>the </a:t>
            </a:r>
            <a:r>
              <a:rPr lang="en-US" sz="2000" spc="-5" dirty="0">
                <a:cs typeface="Franklin Gothic Book"/>
              </a:rPr>
              <a:t>hospital, analyzed</a:t>
            </a:r>
            <a:r>
              <a:rPr lang="en-US" sz="2000" dirty="0">
                <a:cs typeface="Franklin Gothic Book"/>
              </a:rPr>
              <a:t> </a:t>
            </a:r>
            <a:r>
              <a:rPr lang="en-US" sz="2000" spc="-5" dirty="0">
                <a:cs typeface="Franklin Gothic Book"/>
              </a:rPr>
              <a:t>by </a:t>
            </a:r>
            <a:r>
              <a:rPr lang="en-US" sz="2000" dirty="0">
                <a:cs typeface="Franklin Gothic Book"/>
              </a:rPr>
              <a:t>race from July 1, 2022 – June 30, 2023</a:t>
            </a:r>
            <a:r>
              <a:rPr lang="en-US" sz="2000" spc="-5" dirty="0">
                <a:cs typeface="Franklin Gothic Book"/>
              </a:rPr>
              <a:t>.</a:t>
            </a:r>
          </a:p>
          <a:p>
            <a:pPr marL="0" indent="0">
              <a:buNone/>
            </a:pPr>
            <a:endParaRPr lang="en-US" sz="2000" spc="-5" dirty="0"/>
          </a:p>
          <a:p>
            <a:pPr marL="0" indent="0">
              <a:buNone/>
            </a:pPr>
            <a:endParaRPr lang="en-US" sz="2000" spc="-5" dirty="0"/>
          </a:p>
          <a:p>
            <a:pPr marL="0" indent="0">
              <a:buNone/>
            </a:pPr>
            <a:endParaRPr lang="en-US" sz="2000" spc="-5" dirty="0"/>
          </a:p>
          <a:p>
            <a:pPr marL="0" indent="0">
              <a:buNone/>
            </a:pPr>
            <a:endParaRPr lang="en-US" sz="2000" spc="-5" dirty="0"/>
          </a:p>
          <a:p>
            <a:pPr marL="0" indent="0">
              <a:buNone/>
            </a:pPr>
            <a:endParaRPr lang="en-US" sz="2000" spc="-5" dirty="0"/>
          </a:p>
          <a:p>
            <a:pPr marL="0" indent="0">
              <a:buNone/>
            </a:pPr>
            <a:endParaRPr lang="en-US" sz="2000" spc="-5" dirty="0"/>
          </a:p>
          <a:p>
            <a:pPr marL="0" indent="0">
              <a:buNone/>
            </a:pPr>
            <a:endParaRPr lang="en-US" sz="2000" spc="-5" dirty="0"/>
          </a:p>
          <a:p>
            <a:pPr marL="0" indent="0"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Absolute difference: 8.1%</a:t>
            </a:r>
          </a:p>
          <a:p>
            <a:pPr marL="0" indent="0"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Relative difference: 17.1%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95CB0-D49E-4D8B-9CEF-870C02AEB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79" y="2469061"/>
            <a:ext cx="5627641" cy="19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5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IOM Aim -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25B341-83C5-42E8-B863-9D4728EE8B49}"/>
              </a:ext>
            </a:extLst>
          </p:cNvPr>
          <p:cNvSpPr txBox="1">
            <a:spLocks/>
          </p:cNvSpPr>
          <p:nvPr/>
        </p:nvSpPr>
        <p:spPr>
          <a:xfrm>
            <a:off x="543463" y="1154458"/>
            <a:ext cx="8057073" cy="503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Emergency department opioid administration</a:t>
            </a:r>
          </a:p>
          <a:p>
            <a:pPr marL="0" indent="0">
              <a:buNone/>
            </a:pPr>
            <a:r>
              <a:rPr lang="en-US" sz="2000" spc="-5" dirty="0">
                <a:cs typeface="Franklin Gothic Book"/>
              </a:rPr>
              <a:t>Analyzing the number of unique patients administered opioids in the emergency department by race </a:t>
            </a:r>
            <a:r>
              <a:rPr lang="en-US" sz="2000" dirty="0">
                <a:cs typeface="Franklin Gothic Book"/>
              </a:rPr>
              <a:t>from July 1, 2022 – June 30, 2023</a:t>
            </a:r>
            <a:r>
              <a:rPr lang="en-US" sz="2000" spc="-5" dirty="0">
                <a:cs typeface="Franklin Gothic Book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Absolute difference: 8.4%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Relative difference: 35.2%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CC1782-745D-450E-B6E3-32414521E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61" y="2491278"/>
            <a:ext cx="5452678" cy="18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0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IOM Aim -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72F5E4-008D-4DFE-A8D1-E1E107CB8E7D}"/>
              </a:ext>
            </a:extLst>
          </p:cNvPr>
          <p:cNvSpPr txBox="1">
            <a:spLocks/>
          </p:cNvSpPr>
          <p:nvPr/>
        </p:nvSpPr>
        <p:spPr>
          <a:xfrm>
            <a:off x="543463" y="1154458"/>
            <a:ext cx="8057073" cy="503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Inpatient opioid administration</a:t>
            </a:r>
          </a:p>
          <a:p>
            <a:pPr marL="0" indent="0">
              <a:buNone/>
            </a:pPr>
            <a:r>
              <a:rPr lang="en-US" sz="2000" spc="-5" dirty="0">
                <a:cs typeface="Franklin Gothic Book"/>
              </a:rPr>
              <a:t>Analyzing the number of unique patients administered opioids in the inpatient setting by race </a:t>
            </a:r>
            <a:r>
              <a:rPr lang="en-US" sz="2000" dirty="0">
                <a:cs typeface="Franklin Gothic Book"/>
              </a:rPr>
              <a:t>from July 1, 2022 – June 30, 2023</a:t>
            </a:r>
            <a:r>
              <a:rPr lang="en-US" sz="2000" spc="-5" dirty="0">
                <a:cs typeface="Franklin Gothic Book"/>
              </a:rPr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Absolute difference: 8.6%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Relative difference: 16.2%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5603EA-DAEB-43F6-BFAE-B6B716AF9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44" y="2498831"/>
            <a:ext cx="5557312" cy="18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1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IOM Aim - Timeliness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835" y="6340817"/>
            <a:ext cx="2057400" cy="365125"/>
          </a:xfrm>
        </p:spPr>
        <p:txBody>
          <a:bodyPr/>
          <a:lstStyle/>
          <a:p>
            <a:fld id="{C486412F-2A8F-4811-B0F2-50681915668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57F7F6-5F3A-4DBB-91A3-C8E6BD370101}"/>
              </a:ext>
            </a:extLst>
          </p:cNvPr>
          <p:cNvSpPr txBox="1">
            <a:spLocks/>
          </p:cNvSpPr>
          <p:nvPr/>
        </p:nvSpPr>
        <p:spPr>
          <a:xfrm>
            <a:off x="543463" y="1154458"/>
            <a:ext cx="8057073" cy="503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Timely Medicaid follow-up</a:t>
            </a:r>
          </a:p>
          <a:p>
            <a:pPr marL="0" indent="0">
              <a:buNone/>
            </a:pPr>
            <a:r>
              <a:rPr lang="en-US" sz="2000" spc="-5" dirty="0">
                <a:cs typeface="Franklin Gothic Book"/>
              </a:rPr>
              <a:t>Analyzing timely follow-up call compliance to Medicaid patients post-appointment by race </a:t>
            </a:r>
            <a:r>
              <a:rPr lang="en-US" sz="2000" dirty="0">
                <a:cs typeface="Franklin Gothic Book"/>
              </a:rPr>
              <a:t>from July 1, 2022 – June 30, 2023</a:t>
            </a:r>
            <a:r>
              <a:rPr lang="en-US" sz="2000" spc="-5" dirty="0">
                <a:cs typeface="Franklin Gothic Book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Absolute difference: 10.3%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Relative difference: 15.2%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CBADC-980F-4707-A282-B302B8120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75" y="2532015"/>
            <a:ext cx="5887250" cy="17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IOM Aim -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043C19-5648-476F-B52D-A7599745062C}"/>
              </a:ext>
            </a:extLst>
          </p:cNvPr>
          <p:cNvSpPr txBox="1">
            <a:spLocks/>
          </p:cNvSpPr>
          <p:nvPr/>
        </p:nvSpPr>
        <p:spPr>
          <a:xfrm>
            <a:off x="543463" y="1154458"/>
            <a:ext cx="8057073" cy="503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Emergency department left without being seen rate</a:t>
            </a:r>
          </a:p>
          <a:p>
            <a:pPr marL="0" indent="0">
              <a:buNone/>
            </a:pPr>
            <a:r>
              <a:rPr lang="en-US" sz="2000" spc="-5" dirty="0">
                <a:cs typeface="Franklin Gothic Book"/>
              </a:rPr>
              <a:t>Analyzing the number of patients leaving the emergency department without being seen by spoken language </a:t>
            </a:r>
            <a:r>
              <a:rPr lang="en-US" sz="2000" dirty="0">
                <a:cs typeface="Franklin Gothic Book"/>
              </a:rPr>
              <a:t>from July 1, 2022 – June 30, 2023</a:t>
            </a:r>
            <a:r>
              <a:rPr lang="en-US" sz="2000" spc="-5" dirty="0">
                <a:cs typeface="Franklin Gothic Book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000" spc="-5" dirty="0"/>
            </a:b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Absolute difference: 1.1%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Relative difference: 27.3%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C11DD-CAA1-4F48-8143-79AF42412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04" y="2415282"/>
            <a:ext cx="5931192" cy="20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IOM Aim - Effectiveness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4F6669-3993-4FC8-92B0-C92B811FDA62}"/>
              </a:ext>
            </a:extLst>
          </p:cNvPr>
          <p:cNvSpPr txBox="1">
            <a:spLocks/>
          </p:cNvSpPr>
          <p:nvPr/>
        </p:nvSpPr>
        <p:spPr>
          <a:xfrm>
            <a:off x="543463" y="1154458"/>
            <a:ext cx="8057073" cy="503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Poorly controlled diabetes</a:t>
            </a:r>
          </a:p>
          <a:p>
            <a:pPr marL="0" indent="0">
              <a:buNone/>
            </a:pPr>
            <a:r>
              <a:rPr lang="en-US" sz="2000" spc="-5" dirty="0">
                <a:cs typeface="Franklin Gothic Book"/>
              </a:rPr>
              <a:t>Analyzing the number of patients that had billable encounters with HbA1c levels greater than or equal to 9% by race </a:t>
            </a:r>
            <a:r>
              <a:rPr lang="en-US" sz="2000" dirty="0">
                <a:cs typeface="Franklin Gothic Book"/>
              </a:rPr>
              <a:t>from July 1, 2022 – June 30, 2023</a:t>
            </a:r>
            <a:r>
              <a:rPr lang="en-US" sz="2000" spc="-5" dirty="0">
                <a:cs typeface="Franklin Gothic Book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000" spc="-5" dirty="0"/>
            </a:b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Absolute difference: 2.7%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Relative difference: 27.8%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310F0-AFAB-479E-AD6D-3B1AFFECD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05" y="2526664"/>
            <a:ext cx="6120190" cy="18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IOM Aim - Effectiveness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D0FC8-33AE-422E-A637-C0057DABCDFB}"/>
              </a:ext>
            </a:extLst>
          </p:cNvPr>
          <p:cNvSpPr txBox="1">
            <a:spLocks/>
          </p:cNvSpPr>
          <p:nvPr/>
        </p:nvSpPr>
        <p:spPr>
          <a:xfrm>
            <a:off x="543463" y="1154458"/>
            <a:ext cx="8057073" cy="503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Asthma-related emergency department visits</a:t>
            </a:r>
          </a:p>
          <a:p>
            <a:pPr marL="0" indent="0">
              <a:buNone/>
            </a:pPr>
            <a:r>
              <a:rPr lang="en-US" sz="2000" spc="-5" dirty="0">
                <a:cs typeface="Franklin Gothic Book"/>
              </a:rPr>
              <a:t>Analyzing the number of patients presenting to the emergency department with asthma-related chief complaints by race </a:t>
            </a:r>
            <a:r>
              <a:rPr lang="en-US" sz="2000" dirty="0">
                <a:cs typeface="Franklin Gothic Book"/>
              </a:rPr>
              <a:t>from July 1, 2022 – June 30, 2023</a:t>
            </a:r>
            <a:r>
              <a:rPr lang="en-US" sz="2000" spc="-5" dirty="0">
                <a:cs typeface="Franklin Gothic Book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000" spc="-5" dirty="0"/>
            </a:b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Absolute difference: 0.5%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Relative difference: 106.2%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A6183-0F0D-4128-9A3D-45766D6DD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4" y="2794000"/>
            <a:ext cx="5173891" cy="17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8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About Meritus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EB381F-AE45-4500-BF90-D016700D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71" y="1061879"/>
            <a:ext cx="4317201" cy="540410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Meritus Health, Western Maryland’s largest healthcare provider, is located at the crossroads of Western Maryland, Southern Pennsylvania and the Eastern panhandle of West Virginia.</a:t>
            </a:r>
          </a:p>
          <a:p>
            <a:r>
              <a:rPr lang="en-US" sz="1800" dirty="0"/>
              <a:t>Serves over 200,000 residents of the tristate region (Maryland, Pennsylvania, West Virginia)</a:t>
            </a:r>
          </a:p>
          <a:p>
            <a:r>
              <a:rPr lang="en-US" sz="1800" dirty="0"/>
              <a:t>Over 3,200 Employees</a:t>
            </a:r>
          </a:p>
          <a:p>
            <a:r>
              <a:rPr lang="en-US" sz="1800" dirty="0"/>
              <a:t>Over 500 Medical Staff Members</a:t>
            </a:r>
          </a:p>
          <a:p>
            <a:r>
              <a:rPr lang="en-US" sz="1800" dirty="0"/>
              <a:t>Meritus Medical Center (MMC) – 327 beds</a:t>
            </a:r>
          </a:p>
          <a:p>
            <a:r>
              <a:rPr lang="en-US" sz="1800" dirty="0"/>
              <a:t>Meritus Medical Group (MMG) – 20+ medical practices; 180+ providers</a:t>
            </a:r>
          </a:p>
          <a:p>
            <a:r>
              <a:rPr lang="en-US" sz="1800" dirty="0"/>
              <a:t>Meritus Home Health</a:t>
            </a:r>
          </a:p>
          <a:p>
            <a:r>
              <a:rPr lang="en-US" sz="1800" dirty="0"/>
              <a:t>Equipped for Life (Medical equipment)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2DEA4-2647-4939-97CF-98377DFA1085}"/>
              </a:ext>
            </a:extLst>
          </p:cNvPr>
          <p:cNvSpPr txBox="1"/>
          <p:nvPr/>
        </p:nvSpPr>
        <p:spPr>
          <a:xfrm>
            <a:off x="4548792" y="3731169"/>
            <a:ext cx="44661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+mn-lt"/>
              </a:rPr>
              <a:t>Mission</a:t>
            </a:r>
            <a:r>
              <a:rPr lang="en-US" sz="2000" b="1" dirty="0">
                <a:latin typeface="+mn-lt"/>
              </a:rPr>
              <a:t>: Improve the health of our community by providing the best healthcare, health services, and medical education.</a:t>
            </a:r>
            <a:endParaRPr lang="en-US" sz="1600" b="1" dirty="0">
              <a:latin typeface="+mn-lt"/>
            </a:endParaRPr>
          </a:p>
          <a:p>
            <a:endParaRPr lang="en-US" sz="2000" b="1" dirty="0">
              <a:latin typeface="+mn-lt"/>
            </a:endParaRPr>
          </a:p>
          <a:p>
            <a:r>
              <a:rPr lang="en-US" sz="2000" b="1" u="sng" dirty="0">
                <a:latin typeface="+mn-lt"/>
              </a:rPr>
              <a:t>Vision</a:t>
            </a:r>
            <a:r>
              <a:rPr lang="en-US" sz="2000" b="1" dirty="0">
                <a:latin typeface="+mn-lt"/>
              </a:rPr>
              <a:t>: To serve as a model community-based, academic health system. </a:t>
            </a:r>
          </a:p>
          <a:p>
            <a:endParaRPr lang="en-US" sz="2400" b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42578-1655-47A7-96F7-FAC10198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73" y="1054393"/>
            <a:ext cx="4572000" cy="25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Health Equity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3</a:t>
            </a:fld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2F48A8E-BDC2-4174-9E03-5F593FAD446A}"/>
              </a:ext>
            </a:extLst>
          </p:cNvPr>
          <p:cNvSpPr txBox="1"/>
          <p:nvPr/>
        </p:nvSpPr>
        <p:spPr>
          <a:xfrm>
            <a:off x="293114" y="988384"/>
            <a:ext cx="8557772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 marR="17780" defTabSz="9144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In 2003, the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Institute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of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Medicine (IOM) published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Franklin Gothic Book"/>
                <a:hlinkClick r:id="rId3"/>
              </a:rPr>
              <a:t>important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Franklin Gothic Book"/>
                <a:hlinkClick r:id="rId3"/>
              </a:rPr>
              <a:t>study</a:t>
            </a:r>
            <a:r>
              <a:rPr sz="1400" spc="-5" dirty="0">
                <a:solidFill>
                  <a:srgbClr val="0000FF"/>
                </a:solidFill>
                <a:latin typeface="+mn-lt"/>
                <a:cs typeface="Franklin Gothic Book"/>
                <a:hlinkClick r:id="rId3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entitled, </a:t>
            </a:r>
            <a:r>
              <a:rPr sz="1400" i="1" spc="-10" dirty="0">
                <a:solidFill>
                  <a:prstClr val="black"/>
                </a:solidFill>
                <a:latin typeface="+mn-lt"/>
                <a:cs typeface="Franklin Gothic Book"/>
              </a:rPr>
              <a:t>Unequal Treatment: </a:t>
            </a:r>
            <a:r>
              <a:rPr sz="1400" i="1" spc="-5" dirty="0">
                <a:solidFill>
                  <a:prstClr val="black"/>
                </a:solidFill>
                <a:latin typeface="+mn-lt"/>
                <a:cs typeface="Franklin Gothic Book"/>
              </a:rPr>
              <a:t>Confronting Racial </a:t>
            </a:r>
            <a:r>
              <a:rPr sz="1400" i="1" dirty="0">
                <a:solidFill>
                  <a:prstClr val="black"/>
                </a:solidFill>
                <a:latin typeface="+mn-lt"/>
                <a:cs typeface="Franklin Gothic Book"/>
              </a:rPr>
              <a:t>and  </a:t>
            </a:r>
            <a:r>
              <a:rPr sz="1400" i="1" spc="-5" dirty="0">
                <a:solidFill>
                  <a:prstClr val="black"/>
                </a:solidFill>
                <a:latin typeface="+mn-lt"/>
                <a:cs typeface="Franklin Gothic Book"/>
              </a:rPr>
              <a:t>Ethnic Disparities in Health </a:t>
            </a:r>
            <a:r>
              <a:rPr sz="1400" i="1" dirty="0">
                <a:solidFill>
                  <a:prstClr val="black"/>
                </a:solidFill>
                <a:latin typeface="+mn-lt"/>
                <a:cs typeface="Franklin Gothic Book"/>
              </a:rPr>
              <a:t>Care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. This report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demonstrated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that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even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after accounting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for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socioeconomic factors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like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insurance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status and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income, racial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 ethnic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minorities still received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lower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quality health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care than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non-minority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groups.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This 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work suggests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that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racism, prejudice,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bias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exist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within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health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care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system,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to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detriment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of our</a:t>
            </a:r>
            <a:r>
              <a:rPr sz="1400" spc="270" dirty="0">
                <a:solidFill>
                  <a:prstClr val="black"/>
                </a:solidFill>
                <a:latin typeface="+mn-lt"/>
                <a:cs typeface="Franklin Gothic Book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patients.</a:t>
            </a:r>
            <a:endParaRPr sz="1400" dirty="0">
              <a:solidFill>
                <a:prstClr val="black"/>
              </a:solidFill>
              <a:latin typeface="+mn-lt"/>
              <a:cs typeface="Franklin Gothic Book"/>
            </a:endParaRPr>
          </a:p>
          <a:p>
            <a:pPr defTabSz="914400" eaLnBrk="1" fontAlgn="auto" hangingPunct="1">
              <a:spcBef>
                <a:spcPts val="35"/>
              </a:spcBef>
              <a:spcAft>
                <a:spcPts val="0"/>
              </a:spcAft>
            </a:pPr>
            <a:endParaRPr sz="1400" dirty="0">
              <a:solidFill>
                <a:prstClr val="black"/>
              </a:solidFill>
              <a:latin typeface="+mn-lt"/>
              <a:cs typeface="Franklin Gothic Book"/>
            </a:endParaRPr>
          </a:p>
          <a:p>
            <a:pPr marL="231140" marR="2286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Since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2003,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multiple federal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non-profit organizations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like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Centers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for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Disease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Control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Prevention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(CDC),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U.S. 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Department of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Health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Human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Services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(HHS),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the National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Institute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on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Minority Health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Disparities,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 the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Agency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for 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Healthcare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Research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 Quality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(AHRQ)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have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launched initiatives to study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address health disparities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at the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national level.  </a:t>
            </a:r>
            <a:r>
              <a:rPr lang="en-US" sz="1400" spc="-5" dirty="0">
                <a:solidFill>
                  <a:prstClr val="black"/>
                </a:solidFill>
                <a:latin typeface="+mn-lt"/>
                <a:cs typeface="Franklin Gothic Book"/>
              </a:rPr>
              <a:t>National reports continue to show that disparities in care and service exist and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COVID-19 pandemic </a:t>
            </a:r>
            <a:r>
              <a:rPr lang="en-US" sz="1400" spc="-5" dirty="0">
                <a:solidFill>
                  <a:prstClr val="black"/>
                </a:solidFill>
                <a:latin typeface="+mn-lt"/>
                <a:cs typeface="Franklin Gothic Book"/>
              </a:rPr>
              <a:t>further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highlighted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pervasiveness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of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these disparities</a:t>
            </a:r>
            <a:r>
              <a:rPr lang="en-US" sz="1400" spc="-5" dirty="0">
                <a:solidFill>
                  <a:prstClr val="black"/>
                </a:solidFill>
                <a:latin typeface="+mn-lt"/>
                <a:cs typeface="Franklin Gothic Book"/>
              </a:rPr>
              <a:t>.</a:t>
            </a:r>
            <a:endParaRPr sz="1400" dirty="0">
              <a:solidFill>
                <a:prstClr val="black"/>
              </a:solidFill>
              <a:latin typeface="+mn-lt"/>
              <a:cs typeface="Franklin Gothic Book"/>
            </a:endParaRPr>
          </a:p>
          <a:p>
            <a:pPr defTabSz="914400" eaLnBrk="1" fontAlgn="auto" hangingPunct="1">
              <a:spcBef>
                <a:spcPts val="35"/>
              </a:spcBef>
              <a:spcAft>
                <a:spcPts val="0"/>
              </a:spcAft>
            </a:pPr>
            <a:endParaRPr sz="1400" dirty="0">
              <a:solidFill>
                <a:prstClr val="black"/>
              </a:solidFill>
              <a:latin typeface="+mn-lt"/>
              <a:cs typeface="Franklin Gothic Book"/>
            </a:endParaRPr>
          </a:p>
          <a:p>
            <a:pPr marL="231140" marR="5969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While health disparities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are often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viewed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through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lens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of race and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ethnicity, it is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important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to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note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that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sex, sexual identity,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age,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disability, socioeconomic status,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geographic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location are </a:t>
            </a:r>
            <a:r>
              <a:rPr lang="en-US" sz="1400" dirty="0">
                <a:solidFill>
                  <a:prstClr val="black"/>
                </a:solidFill>
                <a:cs typeface="Franklin Gothic Book"/>
              </a:rPr>
              <a:t>some of the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factors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that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contribute to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individual’s health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status </a:t>
            </a:r>
            <a:r>
              <a:rPr sz="1400" spc="10" dirty="0">
                <a:solidFill>
                  <a:prstClr val="black"/>
                </a:solidFill>
                <a:latin typeface="+mn-lt"/>
                <a:cs typeface="Franklin Gothic Book"/>
              </a:rPr>
              <a:t>and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can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be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source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of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health</a:t>
            </a:r>
            <a:r>
              <a:rPr sz="1400" spc="15" dirty="0">
                <a:solidFill>
                  <a:prstClr val="black"/>
                </a:solidFill>
                <a:latin typeface="+mn-lt"/>
                <a:cs typeface="Franklin Gothic Book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disparities.</a:t>
            </a:r>
            <a:endParaRPr sz="1400" dirty="0">
              <a:solidFill>
                <a:prstClr val="black"/>
              </a:solidFill>
              <a:latin typeface="+mn-lt"/>
              <a:cs typeface="Franklin Gothic Book"/>
            </a:endParaRPr>
          </a:p>
          <a:p>
            <a:pPr defTabSz="914400" eaLnBrk="1" fontAlgn="auto" hangingPunct="1">
              <a:spcBef>
                <a:spcPts val="35"/>
              </a:spcBef>
              <a:spcAft>
                <a:spcPts val="0"/>
              </a:spcAft>
            </a:pPr>
            <a:endParaRPr sz="1400" dirty="0">
              <a:solidFill>
                <a:prstClr val="black"/>
              </a:solidFill>
              <a:latin typeface="+mn-lt"/>
              <a:cs typeface="Franklin Gothic Book"/>
            </a:endParaRPr>
          </a:p>
          <a:p>
            <a:pPr marL="231140" marR="197485" defTabSz="914400"/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Health </a:t>
            </a:r>
            <a:r>
              <a:rPr sz="14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equity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is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term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that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is related to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health </a:t>
            </a:r>
            <a:r>
              <a:rPr sz="14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disparity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 and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represents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ideal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that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would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be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realized in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world where 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“</a:t>
            </a:r>
            <a:r>
              <a:rPr sz="14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every</a:t>
            </a:r>
            <a:r>
              <a:rPr sz="1400" u="sng" spc="-3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person</a:t>
            </a:r>
            <a:r>
              <a:rPr sz="1400" u="sng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has</a:t>
            </a:r>
            <a:r>
              <a:rPr sz="1400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the</a:t>
            </a:r>
            <a:r>
              <a:rPr sz="1400" u="sng" spc="-3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opportunity</a:t>
            </a:r>
            <a:r>
              <a:rPr sz="1400" u="sng" spc="-3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to</a:t>
            </a:r>
            <a:r>
              <a:rPr sz="1400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attain</a:t>
            </a:r>
            <a:r>
              <a:rPr sz="1400" u="sng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his</a:t>
            </a:r>
            <a:r>
              <a:rPr sz="1400" u="sng" spc="-1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or</a:t>
            </a:r>
            <a:r>
              <a:rPr sz="1400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her</a:t>
            </a:r>
            <a:r>
              <a:rPr sz="1400" u="sng" spc="-2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full</a:t>
            </a:r>
            <a:r>
              <a:rPr sz="1400" u="sng" spc="-3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health</a:t>
            </a:r>
            <a:r>
              <a:rPr sz="1400" u="sng" spc="-3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potential</a:t>
            </a:r>
            <a:r>
              <a:rPr sz="1400" spc="5" dirty="0">
                <a:solidFill>
                  <a:prstClr val="black"/>
                </a:solidFill>
                <a:latin typeface="+mn-lt"/>
                <a:cs typeface="Franklin Gothic Book"/>
              </a:rPr>
              <a:t>”</a:t>
            </a:r>
            <a:r>
              <a:rPr sz="1400" spc="-50" dirty="0">
                <a:solidFill>
                  <a:prstClr val="black"/>
                </a:solidFill>
                <a:latin typeface="+mn-lt"/>
                <a:cs typeface="Franklin Gothic Book"/>
              </a:rPr>
              <a:t>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and</a:t>
            </a:r>
            <a:r>
              <a:rPr sz="1400" spc="15" dirty="0">
                <a:solidFill>
                  <a:prstClr val="black"/>
                </a:solidFill>
                <a:latin typeface="+mn-lt"/>
                <a:cs typeface="Franklin Gothic Book"/>
              </a:rPr>
              <a:t> </a:t>
            </a:r>
            <a:r>
              <a:rPr sz="14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no</a:t>
            </a:r>
            <a:r>
              <a:rPr sz="1400" u="sng" spc="-1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one</a:t>
            </a:r>
            <a:r>
              <a:rPr sz="1400" u="sng" spc="-2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is</a:t>
            </a:r>
            <a:r>
              <a:rPr sz="1400" u="sng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“disadvantaged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 from</a:t>
            </a:r>
            <a:r>
              <a:rPr sz="1400" spc="10" dirty="0">
                <a:solidFill>
                  <a:prstClr val="black"/>
                </a:solidFill>
                <a:latin typeface="+mn-lt"/>
                <a:cs typeface="Franklin Gothic Book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n-lt"/>
                <a:cs typeface="Franklin Gothic Book"/>
              </a:rPr>
              <a:t>achieving 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this </a:t>
            </a:r>
            <a:r>
              <a:rPr sz="1400" spc="-10" dirty="0">
                <a:solidFill>
                  <a:prstClr val="black"/>
                </a:solidFill>
                <a:latin typeface="+mn-lt"/>
                <a:cs typeface="Franklin Gothic Book"/>
              </a:rPr>
              <a:t>potential</a:t>
            </a:r>
            <a:r>
              <a:rPr sz="1400" spc="10" dirty="0">
                <a:solidFill>
                  <a:prstClr val="black"/>
                </a:solid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because</a:t>
            </a:r>
            <a:r>
              <a:rPr sz="1400" u="sng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of</a:t>
            </a:r>
            <a:r>
              <a:rPr sz="1400" u="sng" spc="-1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social</a:t>
            </a:r>
            <a:r>
              <a:rPr sz="1400" u="sng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position</a:t>
            </a:r>
            <a:r>
              <a:rPr sz="1400" u="sng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or</a:t>
            </a:r>
            <a:r>
              <a:rPr sz="14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other</a:t>
            </a:r>
            <a:r>
              <a:rPr sz="1400" u="sng" spc="-4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socially</a:t>
            </a:r>
            <a:r>
              <a:rPr sz="1400" u="sng" spc="-4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determined</a:t>
            </a:r>
            <a:r>
              <a:rPr sz="1400" u="sng" spc="-2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 </a:t>
            </a:r>
            <a:r>
              <a:rPr sz="14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+mn-lt"/>
                <a:cs typeface="Franklin Gothic Book"/>
              </a:rPr>
              <a:t>circumstances.</a:t>
            </a:r>
            <a:r>
              <a:rPr sz="1400" dirty="0">
                <a:solidFill>
                  <a:prstClr val="black"/>
                </a:solidFill>
                <a:latin typeface="+mn-lt"/>
                <a:cs typeface="Franklin Gothic Book"/>
              </a:rPr>
              <a:t>”</a:t>
            </a:r>
            <a:r>
              <a:rPr lang="en-US" sz="1400" spc="-35" dirty="0">
                <a:solidFill>
                  <a:prstClr val="black"/>
                </a:solidFill>
                <a:cs typeface="Franklin Gothic Book"/>
              </a:rPr>
              <a:t> </a:t>
            </a:r>
          </a:p>
          <a:p>
            <a:pPr marL="231140" marR="197485" defTabSz="914400"/>
            <a:endParaRPr lang="en-US" sz="1400" spc="-35" dirty="0">
              <a:solidFill>
                <a:prstClr val="black"/>
              </a:solidFill>
              <a:cs typeface="Franklin Gothic Book"/>
            </a:endParaRPr>
          </a:p>
          <a:p>
            <a:pPr marL="231140" marR="197485" defTabSz="914400"/>
            <a:r>
              <a:rPr lang="en-US" sz="1400" spc="-35" dirty="0">
                <a:solidFill>
                  <a:prstClr val="black"/>
                </a:solidFill>
                <a:cs typeface="Franklin Gothic Book"/>
              </a:rPr>
              <a:t>To </a:t>
            </a:r>
            <a:r>
              <a:rPr lang="en-US" sz="1400" spc="-5" dirty="0">
                <a:solidFill>
                  <a:prstClr val="black"/>
                </a:solidFill>
                <a:cs typeface="Franklin Gothic Book"/>
              </a:rPr>
              <a:t>meet </a:t>
            </a:r>
            <a:r>
              <a:rPr lang="en-US" sz="1400" dirty="0">
                <a:solidFill>
                  <a:prstClr val="black"/>
                </a:solidFill>
                <a:cs typeface="Franklin Gothic Book"/>
              </a:rPr>
              <a:t>the </a:t>
            </a:r>
            <a:r>
              <a:rPr lang="en-US" sz="1400" spc="-5" dirty="0">
                <a:solidFill>
                  <a:prstClr val="black"/>
                </a:solidFill>
                <a:cs typeface="Franklin Gothic Book"/>
              </a:rPr>
              <a:t>needs </a:t>
            </a:r>
            <a:r>
              <a:rPr lang="en-US" sz="1400" dirty="0">
                <a:solidFill>
                  <a:prstClr val="black"/>
                </a:solidFill>
                <a:cs typeface="Franklin Gothic Book"/>
              </a:rPr>
              <a:t>of everyone in our </a:t>
            </a:r>
            <a:r>
              <a:rPr lang="en-US" sz="1400" spc="-5" dirty="0">
                <a:solidFill>
                  <a:prstClr val="black"/>
                </a:solidFill>
                <a:cs typeface="Franklin Gothic Book"/>
              </a:rPr>
              <a:t>community, Meritus Health will strive to achieve health equity </a:t>
            </a:r>
            <a:r>
              <a:rPr lang="en-US" sz="1400" spc="-10" dirty="0">
                <a:solidFill>
                  <a:prstClr val="black"/>
                </a:solidFill>
                <a:cs typeface="Franklin Gothic Book"/>
              </a:rPr>
              <a:t>for all.  This report provides a lens into where disparities exist in our population in order to initiate improvement efforts.</a:t>
            </a:r>
            <a:r>
              <a:rPr lang="en-US" sz="1400" dirty="0">
                <a:solidFill>
                  <a:prstClr val="black"/>
                </a:solidFill>
                <a:latin typeface="+mn-lt"/>
                <a:cs typeface="Franklin Gothic Book"/>
              </a:rPr>
              <a:t> </a:t>
            </a:r>
            <a:endParaRPr sz="1400" dirty="0">
              <a:solidFill>
                <a:prstClr val="black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3381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41E446-4E03-4764-AEAE-4B1019046054}"/>
              </a:ext>
            </a:extLst>
          </p:cNvPr>
          <p:cNvSpPr/>
          <p:nvPr/>
        </p:nvSpPr>
        <p:spPr>
          <a:xfrm>
            <a:off x="3039533" y="6375400"/>
            <a:ext cx="3031067" cy="23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B9271-9FBF-4004-A0E2-0C6A0991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67" y="878418"/>
            <a:ext cx="8898466" cy="5970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This is the third annual Health Equity Report for Meritus Health. This report takes a deep dive into various patient outcome metrics stratified by race/ethnicity and language. Measures were analyzed by using both absolute and relative difference calculations to identify where disparities are truly present. </a:t>
            </a:r>
          </a:p>
          <a:p>
            <a:pPr marL="0" indent="0">
              <a:buNone/>
            </a:pPr>
            <a:r>
              <a:rPr lang="en-US" sz="1400" dirty="0"/>
              <a:t>The FY2023 Health Equity Report analyzed 31 measures and identified 8 disparities in data spanning from July 1, 2022 - June 30, 2023. When stratified by race/ethnicity and language, the following 8 quality measures were identified as having significant differences. Analysis on each disparity can be found in the appendix of this report. </a:t>
            </a: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With these findings, Meritus Health will:</a:t>
            </a:r>
          </a:p>
          <a:p>
            <a:pPr marL="457200" indent="-457200">
              <a:buAutoNum type="arabicPeriod"/>
            </a:pPr>
            <a:r>
              <a:rPr lang="en-US" sz="1400" dirty="0"/>
              <a:t>Launch improvement projects to address disparities</a:t>
            </a:r>
          </a:p>
          <a:p>
            <a:pPr marL="457200" indent="-457200">
              <a:buAutoNum type="arabicPeriod"/>
            </a:pPr>
            <a:r>
              <a:rPr lang="en-US" sz="1400" dirty="0"/>
              <a:t>Continue the work of the LEAD Council, including: </a:t>
            </a:r>
            <a:endParaRPr lang="en-US" sz="1050" dirty="0"/>
          </a:p>
          <a:p>
            <a:pPr lvl="1"/>
            <a:r>
              <a:rPr lang="en-US" sz="1200" dirty="0"/>
              <a:t>Ensuring 100% employee participation in unconscious bias and cultural competency training</a:t>
            </a:r>
          </a:p>
          <a:p>
            <a:pPr lvl="1"/>
            <a:r>
              <a:rPr lang="en-US" sz="1200" dirty="0"/>
              <a:t>Increasing participation in Employee Resource Groups</a:t>
            </a:r>
          </a:p>
          <a:p>
            <a:pPr lvl="1"/>
            <a:r>
              <a:rPr lang="en-US" sz="1200" dirty="0"/>
              <a:t>Hosting Lunch &amp; Learns and other education opportunities</a:t>
            </a:r>
          </a:p>
          <a:p>
            <a:pPr marL="0" indent="0" algn="ctr">
              <a:buNone/>
            </a:pPr>
            <a:r>
              <a:rPr lang="en-US" sz="1200" dirty="0"/>
              <a:t>More information on this report, past reports, and other information on health equity, diversity, and inclusion </a:t>
            </a:r>
            <a:br>
              <a:rPr lang="en-US" sz="1200" dirty="0"/>
            </a:br>
            <a:r>
              <a:rPr lang="en-US" sz="1200" dirty="0"/>
              <a:t>can be found at </a:t>
            </a:r>
            <a:r>
              <a:rPr lang="en-US" sz="1200" dirty="0">
                <a:hlinkClick r:id="rId3"/>
              </a:rPr>
              <a:t>Diversity and Health Equity | Meritus Health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AA2F3A-7B1F-46FA-B572-1788E562C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03624"/>
              </p:ext>
            </p:extLst>
          </p:nvPr>
        </p:nvGraphicFramePr>
        <p:xfrm>
          <a:off x="660060" y="2216437"/>
          <a:ext cx="7823880" cy="195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066">
                  <a:extLst>
                    <a:ext uri="{9D8B030D-6E8A-4147-A177-3AD203B41FA5}">
                      <a16:colId xmlns:a16="http://schemas.microsoft.com/office/drawing/2014/main" val="163344272"/>
                    </a:ext>
                  </a:extLst>
                </a:gridCol>
                <a:gridCol w="1159934">
                  <a:extLst>
                    <a:ext uri="{9D8B030D-6E8A-4147-A177-3AD203B41FA5}">
                      <a16:colId xmlns:a16="http://schemas.microsoft.com/office/drawing/2014/main" val="2753682671"/>
                    </a:ext>
                  </a:extLst>
                </a:gridCol>
                <a:gridCol w="1151466">
                  <a:extLst>
                    <a:ext uri="{9D8B030D-6E8A-4147-A177-3AD203B41FA5}">
                      <a16:colId xmlns:a16="http://schemas.microsoft.com/office/drawing/2014/main" val="250862073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2711454234"/>
                    </a:ext>
                  </a:extLst>
                </a:gridCol>
                <a:gridCol w="1228347">
                  <a:extLst>
                    <a:ext uri="{9D8B030D-6E8A-4147-A177-3AD203B41FA5}">
                      <a16:colId xmlns:a16="http://schemas.microsoft.com/office/drawing/2014/main" val="3557639820"/>
                    </a:ext>
                  </a:extLst>
                </a:gridCol>
              </a:tblGrid>
              <a:tr h="21658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Non-White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Absolute Disparity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Relative Disparity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727812"/>
                  </a:ext>
                </a:extLst>
              </a:tr>
              <a:tr h="210017">
                <a:tc>
                  <a:txBody>
                    <a:bodyPr/>
                    <a:lstStyle/>
                    <a:p>
                      <a:r>
                        <a:rPr lang="en-US" sz="1000" dirty="0"/>
                        <a:t>Pre-term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8.3%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986397"/>
                  </a:ext>
                </a:extLst>
              </a:tr>
              <a:tr h="210017">
                <a:tc>
                  <a:txBody>
                    <a:bodyPr/>
                    <a:lstStyle/>
                    <a:p>
                      <a:r>
                        <a:rPr lang="en-US" sz="1000" dirty="0"/>
                        <a:t>Newborn exclusive breastfeeding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43.0%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17.1%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06029"/>
                  </a:ext>
                </a:extLst>
              </a:tr>
              <a:tr h="210017">
                <a:tc>
                  <a:txBody>
                    <a:bodyPr/>
                    <a:lstStyle/>
                    <a:p>
                      <a:r>
                        <a:rPr lang="en-US" sz="1000" dirty="0"/>
                        <a:t>Emergency department opioid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28.2%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35.2%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79668"/>
                  </a:ext>
                </a:extLst>
              </a:tr>
              <a:tr h="210017">
                <a:tc>
                  <a:txBody>
                    <a:bodyPr/>
                    <a:lstStyle/>
                    <a:p>
                      <a:r>
                        <a:rPr lang="en-US" sz="1000" dirty="0"/>
                        <a:t>Inpatient opioid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49.0%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91458"/>
                  </a:ext>
                </a:extLst>
              </a:tr>
              <a:tr h="210017">
                <a:tc>
                  <a:txBody>
                    <a:bodyPr/>
                    <a:lstStyle/>
                    <a:p>
                      <a:r>
                        <a:rPr lang="en-US" sz="1000" dirty="0"/>
                        <a:t>Timely Medicaid appointment 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73.1%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62.8%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521918"/>
                  </a:ext>
                </a:extLst>
              </a:tr>
              <a:tr h="210017">
                <a:tc>
                  <a:txBody>
                    <a:bodyPr/>
                    <a:lstStyle/>
                    <a:p>
                      <a:r>
                        <a:rPr lang="en-US" sz="1000" dirty="0"/>
                        <a:t>Poorly controlled diabetes, HbA1c&gt;=9%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8.3%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27.7%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40120"/>
                  </a:ext>
                </a:extLst>
              </a:tr>
              <a:tr h="210017">
                <a:tc>
                  <a:txBody>
                    <a:bodyPr/>
                    <a:lstStyle/>
                    <a:p>
                      <a:r>
                        <a:rPr lang="en-US" sz="1000" dirty="0"/>
                        <a:t>Asthma-related emergency department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106.2%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8883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604D41-1294-4E83-B25C-11AFE5B8D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6061"/>
              </p:ext>
            </p:extLst>
          </p:nvPr>
        </p:nvGraphicFramePr>
        <p:xfrm>
          <a:off x="660060" y="4234044"/>
          <a:ext cx="7823880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407">
                  <a:extLst>
                    <a:ext uri="{9D8B030D-6E8A-4147-A177-3AD203B41FA5}">
                      <a16:colId xmlns:a16="http://schemas.microsoft.com/office/drawing/2014/main" val="1938511727"/>
                    </a:ext>
                  </a:extLst>
                </a:gridCol>
                <a:gridCol w="1168401">
                  <a:extLst>
                    <a:ext uri="{9D8B030D-6E8A-4147-A177-3AD203B41FA5}">
                      <a16:colId xmlns:a16="http://schemas.microsoft.com/office/drawing/2014/main" val="514725025"/>
                    </a:ext>
                  </a:extLst>
                </a:gridCol>
                <a:gridCol w="1134534">
                  <a:extLst>
                    <a:ext uri="{9D8B030D-6E8A-4147-A177-3AD203B41FA5}">
                      <a16:colId xmlns:a16="http://schemas.microsoft.com/office/drawing/2014/main" val="173328194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93925859"/>
                    </a:ext>
                  </a:extLst>
                </a:gridCol>
                <a:gridCol w="1219538">
                  <a:extLst>
                    <a:ext uri="{9D8B030D-6E8A-4147-A177-3AD203B41FA5}">
                      <a16:colId xmlns:a16="http://schemas.microsoft.com/office/drawing/2014/main" val="3570750125"/>
                    </a:ext>
                  </a:extLst>
                </a:gridCol>
              </a:tblGrid>
              <a:tr h="15481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Non-English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Absolute Disparity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Relative Disparity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49763"/>
                  </a:ext>
                </a:extLst>
              </a:tr>
              <a:tr h="150122">
                <a:tc>
                  <a:txBody>
                    <a:bodyPr/>
                    <a:lstStyle/>
                    <a:p>
                      <a:r>
                        <a:rPr lang="en-US" sz="1000" dirty="0"/>
                        <a:t>Emergency department left without being 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27.3%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6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82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91645A-B468-48E3-B1EE-350E028E195B}"/>
              </a:ext>
            </a:extLst>
          </p:cNvPr>
          <p:cNvSpPr/>
          <p:nvPr/>
        </p:nvSpPr>
        <p:spPr>
          <a:xfrm>
            <a:off x="3115733" y="6310311"/>
            <a:ext cx="2946400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Executive Summary – Past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2CD13E-7DC0-4494-BD05-F2506F002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3083"/>
              </p:ext>
            </p:extLst>
          </p:nvPr>
        </p:nvGraphicFramePr>
        <p:xfrm>
          <a:off x="190500" y="3767667"/>
          <a:ext cx="8763000" cy="2907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333">
                  <a:extLst>
                    <a:ext uri="{9D8B030D-6E8A-4147-A177-3AD203B41FA5}">
                      <a16:colId xmlns:a16="http://schemas.microsoft.com/office/drawing/2014/main" val="2000822546"/>
                    </a:ext>
                  </a:extLst>
                </a:gridCol>
                <a:gridCol w="3475567">
                  <a:extLst>
                    <a:ext uri="{9D8B030D-6E8A-4147-A177-3AD203B41FA5}">
                      <a16:colId xmlns:a16="http://schemas.microsoft.com/office/drawing/2014/main" val="2658294534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190005050"/>
                    </a:ext>
                  </a:extLst>
                </a:gridCol>
              </a:tblGrid>
              <a:tr h="710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Measure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FY20-22 Health Disparity Findings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FY23 Progress &amp; Areas for Improvement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74896"/>
                  </a:ext>
                </a:extLst>
              </a:tr>
              <a:tr h="1048150">
                <a:tc>
                  <a:txBody>
                    <a:bodyPr/>
                    <a:lstStyle/>
                    <a:p>
                      <a:r>
                        <a:rPr lang="en-US" sz="1400" dirty="0"/>
                        <a:t>Emergency department median throughput time to admit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White / non-White patients: </a:t>
                      </a:r>
                      <a:br>
                        <a:rPr lang="en-US" sz="1400" dirty="0"/>
                      </a:b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16 min difference</a:t>
                      </a:r>
                    </a:p>
                    <a:p>
                      <a:pPr algn="ctr"/>
                      <a:r>
                        <a:rPr lang="en-US" sz="1400" dirty="0"/>
                        <a:t>English / non-English patients: </a:t>
                      </a:r>
                      <a:br>
                        <a:rPr lang="en-US" sz="1400" dirty="0"/>
                      </a:b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38 min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White / non-White patients: </a:t>
                      </a:r>
                      <a:br>
                        <a:rPr lang="en-US" sz="1400" dirty="0"/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 min difference</a:t>
                      </a:r>
                    </a:p>
                    <a:p>
                      <a:pPr algn="ctr"/>
                      <a:r>
                        <a:rPr lang="en-US" sz="1400" dirty="0"/>
                        <a:t>English / non-English patients: </a:t>
                      </a:r>
                      <a:br>
                        <a:rPr lang="en-US" sz="1400" dirty="0"/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14 min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264661"/>
                  </a:ext>
                </a:extLst>
              </a:tr>
              <a:tr h="574792">
                <a:tc>
                  <a:txBody>
                    <a:bodyPr/>
                    <a:lstStyle/>
                    <a:p>
                      <a:r>
                        <a:rPr lang="en-US" sz="1400" dirty="0"/>
                        <a:t>Sepsis core measure (non-compliance)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White / non-White patients: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44% relative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White / non-White patients: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7% relative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26482"/>
                  </a:ext>
                </a:extLst>
              </a:tr>
              <a:tr h="574792">
                <a:tc>
                  <a:txBody>
                    <a:bodyPr/>
                    <a:lstStyle/>
                    <a:p>
                      <a:r>
                        <a:rPr lang="en-US" sz="1400" dirty="0"/>
                        <a:t>Poorly controlled diabetes (HbA1c &gt;= 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White / non-White patients: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3.6% absolute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White / non-White patients: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2.7% absolute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53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892E89-2D66-448A-9AD3-DFEB4E08501B}"/>
              </a:ext>
            </a:extLst>
          </p:cNvPr>
          <p:cNvSpPr txBox="1"/>
          <p:nvPr/>
        </p:nvSpPr>
        <p:spPr>
          <a:xfrm>
            <a:off x="190500" y="933839"/>
            <a:ext cx="8763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Meritus Health has made measurable improvement on health disparities identified in previous reports. Following the FY20-22 Health Equity Reports, improvement projects to address each disparity were initiated that included education and process changes.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continue advancing health equity, Meritus Health also: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Increased engagement with our Employee Resource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Provides annual mandatory Unconscious Bias training for all team members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Hosts informational Lunch &amp; Learns on various cultural topics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Offers other DEI-related training and education on an ad-hoc basis</a:t>
            </a:r>
          </a:p>
        </p:txBody>
      </p:sp>
    </p:spTree>
    <p:extLst>
      <p:ext uri="{BB962C8B-B14F-4D97-AF65-F5344CB8AC3E}">
        <p14:creationId xmlns:p14="http://schemas.microsoft.com/office/powerpoint/2010/main" val="30147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382D5D-AEF7-41D1-AEA7-2F171154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7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6E618-7DC4-4C5B-88EA-01BFA1D4EA2E}"/>
              </a:ext>
            </a:extLst>
          </p:cNvPr>
          <p:cNvSpPr txBox="1"/>
          <p:nvPr/>
        </p:nvSpPr>
        <p:spPr>
          <a:xfrm>
            <a:off x="252635" y="1814858"/>
            <a:ext cx="4443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Sepsis core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Pre-term births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C-sections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Newborn exclusive breastfeeding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Emergency department opioid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Inpatient opioid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Readmissions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Serious patient harm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Hospital-acquired infections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Emergency department median throughput time – admit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Emergency department median throughput time – 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Observation average length of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Inpatient average length of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Emergency department left without being seen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E9E2F-6D0F-4B09-A007-CA10EE3CD10A}"/>
              </a:ext>
            </a:extLst>
          </p:cNvPr>
          <p:cNvSpPr txBox="1"/>
          <p:nvPr/>
        </p:nvSpPr>
        <p:spPr>
          <a:xfrm>
            <a:off x="4700305" y="1814857"/>
            <a:ext cx="4443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Timely Medicaid follow-up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Emergency department patient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Inpatient patient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Meritus Medical Group patient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Home health patient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Inpatient communication with doctors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Inpatient communication with nurses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Hypertension hospital encounters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Diabetes hospital encounters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Heart disease hospital encounters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Substance use-related emergency department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Opioid-related emergency department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Asthma-related emergency department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Opioid overdose emergency department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Suicide / intentional self-harm emergency department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Poorly controlled diabetes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BF4247-C029-4E3A-BB91-2CBD92F225E4}"/>
              </a:ext>
            </a:extLst>
          </p:cNvPr>
          <p:cNvSpPr txBox="1">
            <a:spLocks/>
          </p:cNvSpPr>
          <p:nvPr/>
        </p:nvSpPr>
        <p:spPr>
          <a:xfrm>
            <a:off x="139700" y="1005231"/>
            <a:ext cx="8864600" cy="809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Within the Institute of Medicine (IOM) 6 aims for improvement framework – timely, effective, efficient, patient-centered, equitable, and safe healthcare - we analyzed 31 measures for disparities. </a:t>
            </a:r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69BC7A-8A50-4F84-B3C1-82CD71A31572}"/>
              </a:ext>
            </a:extLst>
          </p:cNvPr>
          <p:cNvSpPr txBox="1">
            <a:spLocks/>
          </p:cNvSpPr>
          <p:nvPr/>
        </p:nvSpPr>
        <p:spPr>
          <a:xfrm>
            <a:off x="0" y="9526"/>
            <a:ext cx="9144000" cy="809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Summary Analysis</a:t>
            </a:r>
          </a:p>
        </p:txBody>
      </p:sp>
    </p:spTree>
    <p:extLst>
      <p:ext uri="{BB962C8B-B14F-4D97-AF65-F5344CB8AC3E}">
        <p14:creationId xmlns:p14="http://schemas.microsoft.com/office/powerpoint/2010/main" val="287907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69BC7A-8A50-4F84-B3C1-82CD71A31572}"/>
              </a:ext>
            </a:extLst>
          </p:cNvPr>
          <p:cNvSpPr txBox="1">
            <a:spLocks/>
          </p:cNvSpPr>
          <p:nvPr/>
        </p:nvSpPr>
        <p:spPr>
          <a:xfrm>
            <a:off x="0" y="9526"/>
            <a:ext cx="9144000" cy="809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Detailed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E5D0E-1FCC-470C-8A10-67AD247DE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175"/>
            <a:ext cx="9144000" cy="53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0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681F-8CA4-4385-AF0A-566FF859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8096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IOM Aim -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7792-C889-419E-A7B8-4A5210F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412F-2A8F-4811-B0F2-50681915668F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BF3DFF-1D8A-402F-8E0F-C877E39EAB43}"/>
              </a:ext>
            </a:extLst>
          </p:cNvPr>
          <p:cNvSpPr txBox="1">
            <a:spLocks/>
          </p:cNvSpPr>
          <p:nvPr/>
        </p:nvSpPr>
        <p:spPr>
          <a:xfrm>
            <a:off x="543463" y="1140026"/>
            <a:ext cx="8057073" cy="503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Pre-term births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cs typeface="Franklin Gothic Book"/>
              </a:rPr>
              <a:t>Analyzing the number of births that occur before 37 weeks gestational age by race from July 1, 2022 – June 30, 2023. </a:t>
            </a:r>
            <a:endParaRPr lang="en-US" sz="2000" spc="-5" dirty="0">
              <a:cs typeface="Franklin Gothic Book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spc="-5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Absolute difference: 1.7%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spc="-5" dirty="0">
                <a:solidFill>
                  <a:srgbClr val="FF0000"/>
                </a:solidFill>
              </a:rPr>
              <a:t>Relative difference: 19.0%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69B902-5096-49C1-A11C-E1A825F1A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98" y="2572589"/>
            <a:ext cx="5863604" cy="17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3376</TotalTime>
  <Words>1496</Words>
  <Application>Microsoft Office PowerPoint</Application>
  <PresentationFormat>On-screen Show (4:3)</PresentationFormat>
  <Paragraphs>257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Myriad Pro</vt:lpstr>
      <vt:lpstr>Office Theme</vt:lpstr>
      <vt:lpstr>Meritus Health FY23 Health Equity Report March 2024</vt:lpstr>
      <vt:lpstr>About Meritus Health</vt:lpstr>
      <vt:lpstr>Health Equity Overview</vt:lpstr>
      <vt:lpstr>Executive Summary</vt:lpstr>
      <vt:lpstr>Executive Summary – Past Findings</vt:lpstr>
      <vt:lpstr>Appendix</vt:lpstr>
      <vt:lpstr>PowerPoint Presentation</vt:lpstr>
      <vt:lpstr>PowerPoint Presentation</vt:lpstr>
      <vt:lpstr>IOM Aim - Safety</vt:lpstr>
      <vt:lpstr>IOM Aim - Safety</vt:lpstr>
      <vt:lpstr>IOM Aim - Safety</vt:lpstr>
      <vt:lpstr>IOM Aim - Safety</vt:lpstr>
      <vt:lpstr>IOM Aim - Timeliness</vt:lpstr>
      <vt:lpstr>IOM Aim - Efficiency</vt:lpstr>
      <vt:lpstr>IOM Aim - Effectiveness</vt:lpstr>
      <vt:lpstr>IOM Aim - Effectiveness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Hilker</dc:creator>
  <cp:lastModifiedBy>Carly N. Critchfield</cp:lastModifiedBy>
  <cp:revision>188</cp:revision>
  <dcterms:created xsi:type="dcterms:W3CDTF">2022-12-20T17:00:58Z</dcterms:created>
  <dcterms:modified xsi:type="dcterms:W3CDTF">2024-05-06T18:15:38Z</dcterms:modified>
</cp:coreProperties>
</file>